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</p:sldIdLst>
  <p:sldSz cy="6858000" cx="12192000"/>
  <p:notesSz cx="6858000" cy="9144000"/>
  <p:embeddedFontLst>
    <p:embeddedFont>
      <p:font typeface="Roboto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6" roundtripDataSignature="AMtx7mjGSjYsvsOuxc8l79yW0Ae1Z7X+s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font" Target="fonts/Roboto-regular.fntdata"/><Relationship Id="rId21" Type="http://schemas.openxmlformats.org/officeDocument/2006/relationships/slide" Target="slides/slide17.xml"/><Relationship Id="rId24" Type="http://schemas.openxmlformats.org/officeDocument/2006/relationships/font" Target="fonts/Roboto-italic.fntdata"/><Relationship Id="rId23" Type="http://schemas.openxmlformats.org/officeDocument/2006/relationships/font" Target="fonts/Roboto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customschemas.google.com/relationships/presentationmetadata" Target="metadata"/><Relationship Id="rId25" Type="http://schemas.openxmlformats.org/officeDocument/2006/relationships/font" Target="fonts/Roboto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6" name="Google Shape;156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5" name="Google Shape;165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3" name="Google Shape;173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1" name="Google Shape;181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9" name="Google Shape;189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6" name="Google Shape;196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aafcf7155b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3" name="Google Shape;203;gaafcf7155b_0_3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11" name="Google Shape;211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aafcf7155b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1" name="Google Shape;91;gaafcf7155b_0_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edd9aa0d2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7" name="Google Shape;97;gedd9aa0d2b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4" name="Google Shape;104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a30c55d767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2" name="Google Shape;112;ga30c55d767_0_1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0" name="Google Shape;120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0" name="Google Shape;130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ab25e1ddba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9" name="Google Shape;139;gab25e1ddba_0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7" name="Google Shape;147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 Branco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Texto Vertical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3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o e Título Vertical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4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4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de Título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5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5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Conteúdo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beçalho da Seção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7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7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as Partes de Conteúdo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8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8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ção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9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9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9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19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9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mente Título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údo com Legenda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1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1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m com Legenda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2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2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forms.gle/W29a6yWiUZkTvizu8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forms.gle/W29a6yWiUZkTvizu8" TargetMode="External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meet.google.com/linkredirect?authuser=1&amp;dest=https%3A%2F%2Fwww.youtube.com%2Fuser%2FAscomUfal" TargetMode="External"/><Relationship Id="rId4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forms.gle/W29a6yWiUZkTvizu8" TargetMode="External"/><Relationship Id="rId4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docs.google.com/presentation/d/1ROTxktWvAJZ_eSpYGRl9MaTZmjWn0pnh/edit?usp=sharing&amp;ouid=118166779553618752321&amp;rtpof=true&amp;sd=true" TargetMode="External"/><Relationship Id="rId4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youtu.be/r89V72vKy-g" TargetMode="External"/><Relationship Id="rId4" Type="http://schemas.openxmlformats.org/officeDocument/2006/relationships/hyperlink" Target="https://youtu.be/c0vtEhQlFuI" TargetMode="External"/><Relationship Id="rId5" Type="http://schemas.openxmlformats.org/officeDocument/2006/relationships/hyperlink" Target="https://youtu.be/xGD4kfvWows" TargetMode="External"/><Relationship Id="rId6" Type="http://schemas.openxmlformats.org/officeDocument/2006/relationships/hyperlink" Target="https://youtu.be/jHD4Ysc0WHk" TargetMode="External"/><Relationship Id="rId7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/>
        </p:nvSpPr>
        <p:spPr>
          <a:xfrm>
            <a:off x="6257228" y="79075"/>
            <a:ext cx="5787900" cy="993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pt-BR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GUIA PARA ALUNOS E ORIENTADORES</a:t>
            </a:r>
            <a:r>
              <a:rPr b="1" i="0" lang="pt-BR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"/>
          <p:cNvSpPr txBox="1"/>
          <p:nvPr/>
        </p:nvSpPr>
        <p:spPr>
          <a:xfrm>
            <a:off x="1033575" y="4779750"/>
            <a:ext cx="5373300" cy="645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pt-BR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r>
              <a:rPr b="1" lang="pt-BR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r>
              <a:rPr b="1" i="0" lang="pt-BR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1</a:t>
            </a:r>
            <a:r>
              <a:rPr b="1" lang="pt-BR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r>
              <a:rPr b="1" i="0" lang="pt-BR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b="1" lang="pt-BR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novembro</a:t>
            </a:r>
            <a:r>
              <a:rPr b="1" i="0" lang="pt-BR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202</a:t>
            </a:r>
            <a:r>
              <a:rPr b="1" lang="pt-BR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b="1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"/>
          <p:cNvSpPr txBox="1"/>
          <p:nvPr/>
        </p:nvSpPr>
        <p:spPr>
          <a:xfrm>
            <a:off x="7374725" y="3938238"/>
            <a:ext cx="4670400" cy="993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45720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pt-BR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Valorização da educação e da ciência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"/>
          <p:cNvSpPr txBox="1"/>
          <p:nvPr/>
        </p:nvSpPr>
        <p:spPr>
          <a:xfrm>
            <a:off x="5076725" y="5966800"/>
            <a:ext cx="6968400" cy="8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Formulário de dúvidas do 31º CAIC e 14º CAIT 2021: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pt-BR" sz="2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https://forms.gle/W29a6yWiUZkTvizu8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8" name="Google Shape;88;p1"/>
          <p:cNvPicPr preferRelativeResize="0"/>
          <p:nvPr/>
        </p:nvPicPr>
        <p:blipFill rotWithShape="1">
          <a:blip r:embed="rId4">
            <a:alphaModFix/>
          </a:blip>
          <a:srcRect b="12954" l="13764" r="12194" t="11465"/>
          <a:stretch/>
        </p:blipFill>
        <p:spPr>
          <a:xfrm>
            <a:off x="129725" y="79075"/>
            <a:ext cx="7245000" cy="4929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6"/>
          <p:cNvSpPr txBox="1"/>
          <p:nvPr/>
        </p:nvSpPr>
        <p:spPr>
          <a:xfrm>
            <a:off x="1508400" y="342049"/>
            <a:ext cx="7515000" cy="14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i="0" lang="pt-BR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ORIENTAÇÕES </a:t>
            </a:r>
            <a:endParaRPr b="1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i="0" lang="pt-BR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Montagem da apresentação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6"/>
          <p:cNvSpPr txBox="1"/>
          <p:nvPr/>
        </p:nvSpPr>
        <p:spPr>
          <a:xfrm>
            <a:off x="721375" y="2043300"/>
            <a:ext cx="11045100" cy="195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pt-BR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Nome do arquivo: deverá conter primeiramente a área de conhecimento cadastrada no relatório final, seguida de underline, seu sobrenome e, na sequência, as iniciais do nome e segundo nome (se houver). Segue os exemplos: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0" i="0" lang="pt-BR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Farmacologia_SilvaJr.MS.mp4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6"/>
          <p:cNvSpPr txBox="1"/>
          <p:nvPr/>
        </p:nvSpPr>
        <p:spPr>
          <a:xfrm>
            <a:off x="707575" y="3999602"/>
            <a:ext cx="102978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pt-BR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Os vídeos contendo as apresentações deverão ser encaminhados até a </a:t>
            </a:r>
            <a:r>
              <a:rPr b="0" i="0" lang="pt-BR" sz="25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data</a:t>
            </a:r>
            <a:r>
              <a:rPr b="0" i="0" lang="pt-BR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determinada pelo COMITÊ de cada Unidade.</a:t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1" name="Google Shape;161;p6"/>
          <p:cNvCxnSpPr/>
          <p:nvPr/>
        </p:nvCxnSpPr>
        <p:spPr>
          <a:xfrm>
            <a:off x="721382" y="1908313"/>
            <a:ext cx="11264348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62" name="Google Shape;162;p6"/>
          <p:cNvPicPr preferRelativeResize="0"/>
          <p:nvPr/>
        </p:nvPicPr>
        <p:blipFill rotWithShape="1">
          <a:blip r:embed="rId3">
            <a:alphaModFix/>
          </a:blip>
          <a:srcRect b="12954" l="13764" r="12194" t="11465"/>
          <a:stretch/>
        </p:blipFill>
        <p:spPr>
          <a:xfrm>
            <a:off x="9501500" y="146450"/>
            <a:ext cx="2430623" cy="1653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7"/>
          <p:cNvSpPr txBox="1"/>
          <p:nvPr/>
        </p:nvSpPr>
        <p:spPr>
          <a:xfrm>
            <a:off x="2633875" y="324950"/>
            <a:ext cx="60369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i="0" lang="pt-BR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ORIENTAÇÕES </a:t>
            </a:r>
            <a:endParaRPr b="1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pt-BR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LINK PARA ACESSO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7"/>
          <p:cNvSpPr txBox="1"/>
          <p:nvPr/>
        </p:nvSpPr>
        <p:spPr>
          <a:xfrm>
            <a:off x="361600" y="2031050"/>
            <a:ext cx="11624100" cy="31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Noto Sans Symbols"/>
              <a:buChar char="▪"/>
            </a:pPr>
            <a:r>
              <a:rPr b="0" i="0" lang="pt-BR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 link para o acesso do apresentador à sua sala virtual será encaminhado via e-mail pelo Comitê da Unidade, com a indicação do dia e do período (manhã ou tarde) da sua apresentação. Este link será apenas para o apresentador, co-autores, orientador e membros da Comissão Avaliadora e não poderá ser compartilhado.</a:t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Noto Sans Symbols"/>
              <a:buChar char="▪"/>
            </a:pPr>
            <a:r>
              <a:rPr b="0" i="0" lang="pt-BR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Apresentador e co-autores deverão confirmar a participação no evento, por meio da confirmação do recebimento do e-mail contendo o link de acesso à respectiva sala virtual.</a:t>
            </a:r>
            <a:endParaRPr b="0" i="0" sz="2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Char char="▪"/>
            </a:pPr>
            <a:r>
              <a:rPr b="0" i="0" lang="pt-BR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Preferencialmente, acessar a sala virtual logado em seu e-mail</a:t>
            </a:r>
            <a:r>
              <a:rPr b="0" i="0" lang="pt-BR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9" name="Google Shape;169;p7"/>
          <p:cNvCxnSpPr/>
          <p:nvPr/>
        </p:nvCxnSpPr>
        <p:spPr>
          <a:xfrm>
            <a:off x="721382" y="1908313"/>
            <a:ext cx="11264348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70" name="Google Shape;170;p7"/>
          <p:cNvPicPr preferRelativeResize="0"/>
          <p:nvPr/>
        </p:nvPicPr>
        <p:blipFill rotWithShape="1">
          <a:blip r:embed="rId3">
            <a:alphaModFix/>
          </a:blip>
          <a:srcRect b="12954" l="13764" r="12194" t="11465"/>
          <a:stretch/>
        </p:blipFill>
        <p:spPr>
          <a:xfrm>
            <a:off x="9501500" y="146450"/>
            <a:ext cx="2430623" cy="1653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8"/>
          <p:cNvSpPr txBox="1"/>
          <p:nvPr/>
        </p:nvSpPr>
        <p:spPr>
          <a:xfrm>
            <a:off x="721375" y="376250"/>
            <a:ext cx="104691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i="0" lang="pt-BR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ORIENTAÇÕES</a:t>
            </a:r>
            <a:endParaRPr b="1"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i="0" lang="pt-BR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Apresentação</a:t>
            </a:r>
            <a:r>
              <a:rPr b="0" i="0" lang="pt-BR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pt-BR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 avaliação</a:t>
            </a:r>
            <a:endParaRPr b="1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8"/>
          <p:cNvSpPr txBox="1"/>
          <p:nvPr/>
        </p:nvSpPr>
        <p:spPr>
          <a:xfrm>
            <a:off x="807925" y="2082300"/>
            <a:ext cx="10382700" cy="447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Noto Sans Symbols"/>
              <a:buChar char="▪"/>
            </a:pPr>
            <a:r>
              <a:rPr b="0" i="0" lang="pt-BR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apresentação do vídeo, de cada apresentador, será seguida imediatamente da avaliação pelos membros da Comissão Avaliadora, sendo ambas online, na plataforma previamente definida. </a:t>
            </a:r>
            <a:endParaRPr b="0" i="0" sz="2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Noto Sans Symbols"/>
              <a:buChar char="▪"/>
            </a:pPr>
            <a:r>
              <a:rPr b="0" i="0" lang="pt-BR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Cada sala terá um moderador responsável por transmitir aos avaliadores o vídeo enviado previamente pelo apresentador, e registrar a presença dos autores e co-autores. </a:t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587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t/>
            </a:r>
            <a:endParaRPr b="0" i="0" sz="2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Noto Sans Symbols"/>
              <a:buChar char="▪"/>
            </a:pPr>
            <a:r>
              <a:rPr b="0" i="0" lang="pt-BR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 apresentações e respectivas avaliações ocorrerão dentro de períodos estipulados, de acordo com o cronograma de cada Unidade.</a:t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7" name="Google Shape;177;p8"/>
          <p:cNvCxnSpPr/>
          <p:nvPr/>
        </p:nvCxnSpPr>
        <p:spPr>
          <a:xfrm>
            <a:off x="721382" y="1908313"/>
            <a:ext cx="11264348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78" name="Google Shape;178;p8"/>
          <p:cNvPicPr preferRelativeResize="0"/>
          <p:nvPr/>
        </p:nvPicPr>
        <p:blipFill rotWithShape="1">
          <a:blip r:embed="rId3">
            <a:alphaModFix/>
          </a:blip>
          <a:srcRect b="12954" l="13764" r="12194" t="11465"/>
          <a:stretch/>
        </p:blipFill>
        <p:spPr>
          <a:xfrm>
            <a:off x="9501500" y="146450"/>
            <a:ext cx="2430623" cy="1653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9"/>
          <p:cNvSpPr txBox="1"/>
          <p:nvPr/>
        </p:nvSpPr>
        <p:spPr>
          <a:xfrm>
            <a:off x="721375" y="402625"/>
            <a:ext cx="108585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i="0" lang="pt-BR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ORIENTAÇÕES</a:t>
            </a:r>
            <a:endParaRPr b="1"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i="0" lang="pt-BR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Apresentação</a:t>
            </a:r>
            <a:r>
              <a:rPr b="0" i="0" lang="pt-BR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pt-BR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 avaliação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9"/>
          <p:cNvSpPr txBox="1"/>
          <p:nvPr/>
        </p:nvSpPr>
        <p:spPr>
          <a:xfrm>
            <a:off x="721375" y="2002300"/>
            <a:ext cx="11352900" cy="477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pt-BR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r>
              <a:rPr b="1" i="0" lang="pt-BR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 apresentador (e também co-autores): </a:t>
            </a:r>
            <a:endParaRPr b="1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t/>
            </a:r>
            <a:endParaRPr b="0" i="0" sz="2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pt-BR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▪ Deverá(ão) estar presente(s), na sua respectiva sala (para testar câmera e microfone), 10 minutos antes do início do período referente a sua apresentação. </a:t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t/>
            </a:r>
            <a:endParaRPr b="0" i="0" sz="2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pt-BR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▪ Poderá(ão) sair da sala apenas após a finalização da avaliação pela Comissão Avaliadora. </a:t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t/>
            </a:r>
            <a:endParaRPr b="0" i="0" sz="2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pt-BR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▪ O(s) co-autor(es) deverá(ão) permanecer com microfone e câmera desligados durante as apresentações. </a:t>
            </a:r>
            <a:endParaRPr b="0" i="0" sz="2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t/>
            </a:r>
            <a:endParaRPr b="0" i="0" sz="2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pt-BR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▪ O apresentador deverá ligar o microfone e a câmera somente durante o momento da sua arguição pela Comissão Avaliadora.</a:t>
            </a:r>
            <a:endParaRPr b="0" i="0" sz="1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</a:pPr>
            <a:r>
              <a:t/>
            </a:r>
            <a:endParaRPr b="0" i="0" sz="2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5" name="Google Shape;185;p9"/>
          <p:cNvCxnSpPr/>
          <p:nvPr/>
        </p:nvCxnSpPr>
        <p:spPr>
          <a:xfrm>
            <a:off x="721382" y="1908313"/>
            <a:ext cx="11264348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86" name="Google Shape;186;p9"/>
          <p:cNvPicPr preferRelativeResize="0"/>
          <p:nvPr/>
        </p:nvPicPr>
        <p:blipFill rotWithShape="1">
          <a:blip r:embed="rId3">
            <a:alphaModFix/>
          </a:blip>
          <a:srcRect b="12954" l="13764" r="12194" t="11465"/>
          <a:stretch/>
        </p:blipFill>
        <p:spPr>
          <a:xfrm>
            <a:off x="9501500" y="146450"/>
            <a:ext cx="2430623" cy="1653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0"/>
          <p:cNvSpPr txBox="1"/>
          <p:nvPr/>
        </p:nvSpPr>
        <p:spPr>
          <a:xfrm>
            <a:off x="1256625" y="397600"/>
            <a:ext cx="95445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pt-BR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GUIA</a:t>
            </a:r>
            <a:endParaRPr b="1"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pt-BR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Sugestões para gravação de vídeos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10"/>
          <p:cNvSpPr txBox="1"/>
          <p:nvPr/>
        </p:nvSpPr>
        <p:spPr>
          <a:xfrm>
            <a:off x="461750" y="1917375"/>
            <a:ext cx="11441400" cy="449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pt-BR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1 - Utilize notebook, computador ou celular: Notebook - abra a câmera, clique em configurações e ajuste de acordo com as orientações (contidas neste tutorial). Faça um teste de áudio. O microfone do fone de ouvido é uma boa alternativa. Computador - serão necessários câmera e microfone externos. Passe uma flanela ou pano macio sobre a lente da câmera para eliminar poeira ou marcas de digitais. 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pt-BR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2 - Escolha um bom CENÁRIO DA GRAVAÇÃO: Iluminação: natural ou por meio de uma luminária; frontal (em frente a uma janela por exemplo) ou a 45</a:t>
            </a:r>
            <a:r>
              <a:rPr lang="pt-BR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º</a:t>
            </a:r>
            <a:r>
              <a:rPr b="0" i="0" lang="pt-BR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(nunca posicionada abaixo do rosto) - em resumo, a iluminação deve estar na altura ou acima de seus olhos.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pt-BR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pt-BR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</a:t>
            </a:r>
            <a:r>
              <a:rPr b="0" i="0" lang="pt-BR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Nunca se coloque de costas para uma janela. Fundo neutro: evite que outros objetos façam parte do seu vídeo. Ausência de ruídos externos: evite locais com azulejos ou muitos vazios, pois podem causar eco.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3" name="Google Shape;193;p10"/>
          <p:cNvPicPr preferRelativeResize="0"/>
          <p:nvPr/>
        </p:nvPicPr>
        <p:blipFill rotWithShape="1">
          <a:blip r:embed="rId3">
            <a:alphaModFix/>
          </a:blip>
          <a:srcRect b="12954" l="13764" r="12194" t="11465"/>
          <a:stretch/>
        </p:blipFill>
        <p:spPr>
          <a:xfrm>
            <a:off x="9501500" y="146450"/>
            <a:ext cx="2430623" cy="1653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1"/>
          <p:cNvSpPr txBox="1"/>
          <p:nvPr/>
        </p:nvSpPr>
        <p:spPr>
          <a:xfrm>
            <a:off x="1045025" y="495974"/>
            <a:ext cx="97362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i="0" lang="pt-BR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GUIA</a:t>
            </a:r>
            <a:endParaRPr b="1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i="0" lang="pt-BR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sugestões para gravação de vídeos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11"/>
          <p:cNvSpPr txBox="1"/>
          <p:nvPr/>
        </p:nvSpPr>
        <p:spPr>
          <a:xfrm>
            <a:off x="410450" y="1966575"/>
            <a:ext cx="10944000" cy="34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pt-BR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4 - A câmera deve estar bem fixada, paralela ao horizonte e posicionada na altura dos seus olhos. Para notebook, usar um suporte para levantá-lo, se houver necessidade de manter a câmera mais alta. 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pt-BR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r>
              <a:rPr b="0" i="0" lang="pt-BR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Enquadre seu rosto corretamente na câmera, evitando muito espaço acima ou corte da cabeça.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pt-BR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r>
              <a:rPr b="0" i="0" lang="pt-BR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Utilize uma cadeira fixa (sem rodinhas) e sente-se na postura </a:t>
            </a:r>
            <a:r>
              <a:rPr lang="pt-BR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ereta</a:t>
            </a:r>
            <a:r>
              <a:rPr b="0" i="0" lang="pt-BR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pt-BR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r>
              <a:rPr b="0" i="0" lang="pt-BR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Grave olhando para a câmera. 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0" name="Google Shape;200;p11"/>
          <p:cNvPicPr preferRelativeResize="0"/>
          <p:nvPr/>
        </p:nvPicPr>
        <p:blipFill rotWithShape="1">
          <a:blip r:embed="rId3">
            <a:alphaModFix/>
          </a:blip>
          <a:srcRect b="12954" l="13764" r="12194" t="11465"/>
          <a:stretch/>
        </p:blipFill>
        <p:spPr>
          <a:xfrm>
            <a:off x="9501500" y="146450"/>
            <a:ext cx="2430623" cy="1653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aafcf7155b_0_30"/>
          <p:cNvSpPr txBox="1"/>
          <p:nvPr/>
        </p:nvSpPr>
        <p:spPr>
          <a:xfrm>
            <a:off x="407525" y="203275"/>
            <a:ext cx="6096000" cy="94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pt-BR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DECLARAÇÕES FINAIS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gaafcf7155b_0_30"/>
          <p:cNvSpPr txBox="1"/>
          <p:nvPr/>
        </p:nvSpPr>
        <p:spPr>
          <a:xfrm>
            <a:off x="407525" y="2001950"/>
            <a:ext cx="11281200" cy="44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1275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Calibri"/>
              <a:buChar char="●"/>
            </a:pPr>
            <a:r>
              <a:rPr b="0" i="0" lang="pt-BR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Os vídeos das apresentações orais ficarão sob a responsabilidade do Comitê de Pesquisa de sua respectiva unidade e não serão disponibilizados ao público.</a:t>
            </a:r>
            <a:endParaRPr b="0" i="0" sz="2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t/>
            </a:r>
            <a:endParaRPr b="0" i="0" sz="2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275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Calibri"/>
              <a:buChar char="●"/>
            </a:pPr>
            <a:r>
              <a:rPr b="0" i="0" lang="pt-BR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Caso o Comitê da unidade decida pela publicização, terá que recolher a autorização do orientador e apresentador através de termo.</a:t>
            </a:r>
            <a:endParaRPr b="0" i="0" sz="2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t/>
            </a:r>
            <a:endParaRPr b="0" i="0" sz="2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275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Calibri"/>
              <a:buChar char="●"/>
            </a:pPr>
            <a:r>
              <a:rPr b="0" i="0" lang="pt-BR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Coordenação de Pesquisa da Propep não se responsabilizará por qualquer evento decorrente da publicização dos vídeos das apresentações. </a:t>
            </a:r>
            <a:endParaRPr b="0" i="0" sz="2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07" name="Google Shape;207;gaafcf7155b_0_30"/>
          <p:cNvCxnSpPr/>
          <p:nvPr/>
        </p:nvCxnSpPr>
        <p:spPr>
          <a:xfrm>
            <a:off x="694877" y="1008590"/>
            <a:ext cx="83961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08" name="Google Shape;208;gaafcf7155b_0_30"/>
          <p:cNvPicPr preferRelativeResize="0"/>
          <p:nvPr/>
        </p:nvPicPr>
        <p:blipFill rotWithShape="1">
          <a:blip r:embed="rId3">
            <a:alphaModFix/>
          </a:blip>
          <a:srcRect b="12954" l="13764" r="12194" t="11465"/>
          <a:stretch/>
        </p:blipFill>
        <p:spPr>
          <a:xfrm>
            <a:off x="9501500" y="146450"/>
            <a:ext cx="2430623" cy="1653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2"/>
          <p:cNvSpPr txBox="1"/>
          <p:nvPr/>
        </p:nvSpPr>
        <p:spPr>
          <a:xfrm>
            <a:off x="813796" y="583050"/>
            <a:ext cx="60960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pt-BR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AGRADECIMENTOS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12"/>
          <p:cNvSpPr txBox="1"/>
          <p:nvPr/>
        </p:nvSpPr>
        <p:spPr>
          <a:xfrm>
            <a:off x="512225" y="2031825"/>
            <a:ext cx="10284300" cy="463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pt-BR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Profa. Dra. Iraildes Pereira Assunção (Pró-Reitora de Pesquisa e Pós-Graduação-PROPEP)</a:t>
            </a:r>
            <a:endParaRPr b="0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pt-BR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Equipe da Coordenação de Pesquisa:</a:t>
            </a:r>
            <a:endParaRPr b="1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1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pt-BR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Profa. Dra. Magna Suzana Alexandre Moreira (Coordenadora de Pesquisa-PROPEP)</a:t>
            </a:r>
            <a:endParaRPr b="0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pt-BR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MSc. Berenice Correia Costa Pimentel (Assessora da Coordenação de Pesquisa-PROPEP)</a:t>
            </a:r>
            <a:endParaRPr b="0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pt-BR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MSc. Humberto Cristiano de Lins Wanderley Filho (Assistente em Administração)</a:t>
            </a:r>
            <a:endParaRPr b="0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b="0" i="0" lang="pt-BR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José Vitor de Menezes Torres (Assistente em Administração)</a:t>
            </a:r>
            <a:endParaRPr b="0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pt-BR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Juliete de Oliveira Santos (Assistente em Administração)</a:t>
            </a:r>
            <a:endParaRPr b="0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pt-BR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Bolsistas: Gabriele Santos Ferreira</a:t>
            </a:r>
            <a:r>
              <a:rPr lang="pt-BR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</a:t>
            </a:r>
            <a:r>
              <a:rPr b="0" i="0" lang="pt-BR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Larissa Maria da Silva Menezes</a:t>
            </a:r>
            <a:endParaRPr b="0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pt-BR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Formulário de dúvidas do CAIC e CAIT 2021: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pt-BR" sz="2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https://forms.gle/W29a6yWiUZkTvizu8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15" name="Google Shape;215;p12"/>
          <p:cNvCxnSpPr/>
          <p:nvPr/>
        </p:nvCxnSpPr>
        <p:spPr>
          <a:xfrm>
            <a:off x="631377" y="1475350"/>
            <a:ext cx="83961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16" name="Google Shape;216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281700" y="5447596"/>
            <a:ext cx="2910300" cy="1475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12"/>
          <p:cNvPicPr preferRelativeResize="0"/>
          <p:nvPr/>
        </p:nvPicPr>
        <p:blipFill rotWithShape="1">
          <a:blip r:embed="rId5">
            <a:alphaModFix/>
          </a:blip>
          <a:srcRect b="12954" l="13764" r="12194" t="11465"/>
          <a:stretch/>
        </p:blipFill>
        <p:spPr>
          <a:xfrm>
            <a:off x="9501500" y="146450"/>
            <a:ext cx="2430623" cy="1653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aafcf7155b_0_1"/>
          <p:cNvSpPr txBox="1"/>
          <p:nvPr/>
        </p:nvSpPr>
        <p:spPr>
          <a:xfrm>
            <a:off x="1045025" y="495975"/>
            <a:ext cx="8072400" cy="600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i="0" lang="pt-BR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Programação</a:t>
            </a:r>
            <a:r>
              <a:rPr b="1" i="0" lang="pt-BR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da Abertura</a:t>
            </a:r>
            <a:endParaRPr b="1"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1"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pt-BR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Transmissão pelo Canal do youtube da Ufal: </a:t>
            </a:r>
            <a:r>
              <a:rPr b="0" i="0" lang="pt-BR" sz="3200" u="sng" cap="none" strike="noStrike">
                <a:solidFill>
                  <a:srgbClr val="3367D6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https://www.youtube.com/user/AscomUfal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</a:pPr>
            <a:r>
              <a:t/>
            </a:r>
            <a:endParaRPr sz="3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</a:pPr>
            <a:r>
              <a:rPr lang="pt-BR" sz="3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Dia 08 de novembro de 2021, às 9h30.</a:t>
            </a:r>
            <a:endParaRPr sz="3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</a:pPr>
            <a:r>
              <a:t/>
            </a:r>
            <a:endParaRPr b="1" sz="3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</a:pPr>
            <a:r>
              <a:rPr b="1" lang="pt-BR" sz="3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Ciência, Universidade e Inovação</a:t>
            </a:r>
            <a:endParaRPr b="1" sz="3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</a:pPr>
            <a:r>
              <a:rPr lang="pt-BR" sz="3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Palestrante: </a:t>
            </a:r>
            <a:r>
              <a:rPr b="1" lang="pt-BR" sz="3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Eliezer J. Barreiro</a:t>
            </a:r>
            <a:endParaRPr b="1" sz="3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●"/>
            </a:pPr>
            <a:r>
              <a:rPr lang="pt-B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Professor Titular-ICB-UFRJ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●"/>
            </a:pPr>
            <a:r>
              <a:rPr lang="pt-B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Coordenador do INCT-INOFAR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●"/>
            </a:pPr>
            <a:r>
              <a:rPr lang="pt-B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Membro da Academia Brasileira de Ciências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</a:pPr>
            <a:r>
              <a:t/>
            </a:r>
            <a:endParaRPr sz="3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</a:pPr>
            <a:r>
              <a:t/>
            </a:r>
            <a:endParaRPr sz="3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t/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1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1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4" name="Google Shape;94;gaafcf7155b_0_1"/>
          <p:cNvPicPr preferRelativeResize="0"/>
          <p:nvPr/>
        </p:nvPicPr>
        <p:blipFill rotWithShape="1">
          <a:blip r:embed="rId4">
            <a:alphaModFix/>
          </a:blip>
          <a:srcRect b="12954" l="13764" r="12194" t="11465"/>
          <a:stretch/>
        </p:blipFill>
        <p:spPr>
          <a:xfrm>
            <a:off x="9501500" y="146450"/>
            <a:ext cx="2430623" cy="1653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edd9aa0d2b_0_0"/>
          <p:cNvSpPr txBox="1"/>
          <p:nvPr/>
        </p:nvSpPr>
        <p:spPr>
          <a:xfrm>
            <a:off x="1045025" y="495975"/>
            <a:ext cx="10115400" cy="477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i="0" lang="pt-BR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Programação </a:t>
            </a:r>
            <a:r>
              <a:rPr b="1" lang="pt-BR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geral</a:t>
            </a:r>
            <a:endParaRPr b="1"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1"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6818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3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b="1" lang="pt-BR" sz="3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Dia 8/11 - 14h às 21h</a:t>
            </a:r>
            <a:r>
              <a:rPr lang="pt-BR" sz="3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Apresentações orais virtuais</a:t>
            </a:r>
            <a:endParaRPr sz="3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6818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3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b="1" lang="pt-BR" sz="3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Dia 9/11 - 08h às 21h</a:t>
            </a:r>
            <a:r>
              <a:rPr lang="pt-BR" sz="3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Apresentações orais virtuais</a:t>
            </a:r>
            <a:endParaRPr sz="3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6818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3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b="1" lang="pt-BR" sz="3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Dia 10/11 - 08h às 21h</a:t>
            </a:r>
            <a:r>
              <a:rPr lang="pt-BR" sz="3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Apresentações orais virtuais</a:t>
            </a:r>
            <a:endParaRPr sz="3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6818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6818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3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b="1" lang="pt-BR" sz="3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Dia 12/11 - 15h - Reunião Final de Avaliação</a:t>
            </a:r>
            <a:r>
              <a:rPr lang="pt-BR" sz="3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(virtual) conjunta - Comitês Assessores e avaliadores externos.</a:t>
            </a:r>
            <a:endParaRPr sz="3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t/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1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1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gedd9aa0d2b_0_0"/>
          <p:cNvSpPr txBox="1"/>
          <p:nvPr/>
        </p:nvSpPr>
        <p:spPr>
          <a:xfrm>
            <a:off x="3292200" y="5617050"/>
            <a:ext cx="56076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pt-BR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Formulário de dúvidas do CAIC e CAIT 2021: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pt-BR" sz="2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https://forms.gle/W29a6yWiUZkTvizu8</a:t>
            </a:r>
            <a:endParaRPr i="1" sz="22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1" name="Google Shape;101;gedd9aa0d2b_0_0"/>
          <p:cNvPicPr preferRelativeResize="0"/>
          <p:nvPr/>
        </p:nvPicPr>
        <p:blipFill rotWithShape="1">
          <a:blip r:embed="rId4">
            <a:alphaModFix/>
          </a:blip>
          <a:srcRect b="12954" l="13764" r="12194" t="11465"/>
          <a:stretch/>
        </p:blipFill>
        <p:spPr>
          <a:xfrm>
            <a:off x="9501500" y="146450"/>
            <a:ext cx="2430623" cy="1653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"/>
          <p:cNvSpPr txBox="1"/>
          <p:nvPr>
            <p:ph type="ctrTitle"/>
          </p:nvPr>
        </p:nvSpPr>
        <p:spPr>
          <a:xfrm>
            <a:off x="709200" y="1954150"/>
            <a:ext cx="11264400" cy="4539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pt-BR" sz="2400"/>
              <a:t>O 31º Congresso Acadêmico de Iniciação Científica (PIBIC) e o 14º de Iniciação Tecnológica (PIBITI) da UFAL – CAIC&amp;IT-UFAL será realizado de forma </a:t>
            </a:r>
            <a:r>
              <a:rPr b="1" lang="pt-BR" sz="2400"/>
              <a:t>remota</a:t>
            </a:r>
            <a:r>
              <a:rPr lang="pt-BR" sz="2400"/>
              <a:t>, por meio da apresentação das pesquisas dos alunos bolsistas e voluntários de Iniciação Científica e Iniciação Tecnológica. </a:t>
            </a:r>
            <a:endParaRPr sz="2400"/>
          </a:p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t/>
            </a:r>
            <a:endParaRPr sz="2400"/>
          </a:p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pt-BR" sz="2400"/>
              <a:t>O aluno gravará o vídeo e enviará</a:t>
            </a:r>
            <a:r>
              <a:rPr b="1" lang="pt-BR" sz="2400"/>
              <a:t> para o e-mail que a Comissão Organizadora da Unidade ou Campus informará</a:t>
            </a:r>
            <a:r>
              <a:rPr lang="pt-BR" sz="2400"/>
              <a:t>. O referido vídeo será transmitido online em sala virtual do Google Meet ou outra plataforma também disponibilizada pela referida Comissão. </a:t>
            </a:r>
            <a:endParaRPr sz="2400"/>
          </a:p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t/>
            </a:r>
            <a:endParaRPr sz="2400"/>
          </a:p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pt-BR" sz="2400"/>
              <a:t>As apresentações deverão ser gravadas, seguindo as orientações demonstradas neste tutorial, o qual aborda o planejamento, a execução e o encaminhamento das gravações dos vídeos, bem como as regras do dia da apresentação. </a:t>
            </a:r>
            <a:endParaRPr/>
          </a:p>
        </p:txBody>
      </p:sp>
      <p:cxnSp>
        <p:nvCxnSpPr>
          <p:cNvPr id="107" name="Google Shape;107;p2"/>
          <p:cNvCxnSpPr/>
          <p:nvPr/>
        </p:nvCxnSpPr>
        <p:spPr>
          <a:xfrm>
            <a:off x="721382" y="1908313"/>
            <a:ext cx="11264348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8" name="Google Shape;108;p2"/>
          <p:cNvSpPr txBox="1"/>
          <p:nvPr/>
        </p:nvSpPr>
        <p:spPr>
          <a:xfrm>
            <a:off x="2438400" y="378075"/>
            <a:ext cx="4339500" cy="10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b="0" i="0" lang="pt-BR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Introdução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9" name="Google Shape;109;p2"/>
          <p:cNvPicPr preferRelativeResize="0"/>
          <p:nvPr/>
        </p:nvPicPr>
        <p:blipFill rotWithShape="1">
          <a:blip r:embed="rId3">
            <a:alphaModFix/>
          </a:blip>
          <a:srcRect b="12954" l="13764" r="12194" t="11465"/>
          <a:stretch/>
        </p:blipFill>
        <p:spPr>
          <a:xfrm>
            <a:off x="9501500" y="146450"/>
            <a:ext cx="2430623" cy="1653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a30c55d767_0_11"/>
          <p:cNvSpPr txBox="1"/>
          <p:nvPr>
            <p:ph type="ctrTitle"/>
          </p:nvPr>
        </p:nvSpPr>
        <p:spPr>
          <a:xfrm>
            <a:off x="709200" y="1954150"/>
            <a:ext cx="11264400" cy="4324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600"/>
              <a:t>A justificativa pela escolha de gravação prévia é evitar possíveis falhas de conexão e de equipamentos que podem prejudicar o andamento de apresentações remotas ao vivo. </a:t>
            </a:r>
            <a:endParaRPr sz="2600"/>
          </a:p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600"/>
          </a:p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600"/>
              <a:t>Entretanto, ressaltamos que o </a:t>
            </a:r>
            <a:r>
              <a:rPr b="1" lang="pt-BR" sz="2600"/>
              <a:t>apresentador deverá estar na sua respectiva sala virtual para responder em tempo real  aos questionamentos dos membros da Comissão Avaliadora (o acesso do aluno pode ser feito por dispositivo móvel)</a:t>
            </a:r>
            <a:r>
              <a:rPr lang="pt-BR" sz="2600"/>
              <a:t>. </a:t>
            </a:r>
            <a:endParaRPr sz="2600"/>
          </a:p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600"/>
          </a:p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600"/>
              <a:t>Caso tenha alguma dúvida, favor entrar em contato com a Unidade Acadêmica (e/ou Comitê) ou Campus. </a:t>
            </a:r>
            <a:endParaRPr sz="2600"/>
          </a:p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t/>
            </a:r>
            <a:endParaRPr sz="2600"/>
          </a:p>
        </p:txBody>
      </p:sp>
      <p:cxnSp>
        <p:nvCxnSpPr>
          <p:cNvPr id="115" name="Google Shape;115;ga30c55d767_0_11"/>
          <p:cNvCxnSpPr/>
          <p:nvPr/>
        </p:nvCxnSpPr>
        <p:spPr>
          <a:xfrm>
            <a:off x="721382" y="1908313"/>
            <a:ext cx="112644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6" name="Google Shape;116;ga30c55d767_0_11"/>
          <p:cNvSpPr txBox="1"/>
          <p:nvPr/>
        </p:nvSpPr>
        <p:spPr>
          <a:xfrm>
            <a:off x="2438400" y="378075"/>
            <a:ext cx="4339500" cy="10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b="0" i="0" lang="pt-BR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Introdução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7" name="Google Shape;117;ga30c55d767_0_11"/>
          <p:cNvPicPr preferRelativeResize="0"/>
          <p:nvPr/>
        </p:nvPicPr>
        <p:blipFill rotWithShape="1">
          <a:blip r:embed="rId3">
            <a:alphaModFix/>
          </a:blip>
          <a:srcRect b="12954" l="13764" r="12194" t="11465"/>
          <a:stretch/>
        </p:blipFill>
        <p:spPr>
          <a:xfrm>
            <a:off x="9501500" y="146450"/>
            <a:ext cx="2430623" cy="1653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"/>
          <p:cNvSpPr txBox="1"/>
          <p:nvPr/>
        </p:nvSpPr>
        <p:spPr>
          <a:xfrm>
            <a:off x="1419475" y="273625"/>
            <a:ext cx="72516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pt-BR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ORIENTAÇÕES </a:t>
            </a:r>
            <a:endParaRPr b="1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pt-BR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Montagem da apresentação 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3"/>
          <p:cNvSpPr txBox="1"/>
          <p:nvPr/>
        </p:nvSpPr>
        <p:spPr>
          <a:xfrm>
            <a:off x="973950" y="2096200"/>
            <a:ext cx="10330500" cy="85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pt-BR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Os trabalhos deverão ser apresentados em formato de vídeo, com duração mínima de 5 minutos e máxima de 10 minutos, contendo os seguintes tópicos: 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3"/>
          <p:cNvSpPr txBox="1"/>
          <p:nvPr/>
        </p:nvSpPr>
        <p:spPr>
          <a:xfrm>
            <a:off x="1313075" y="2954500"/>
            <a:ext cx="95301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pt-BR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1) Título do trabalho (</a:t>
            </a:r>
            <a:r>
              <a:rPr b="1" i="0" lang="pt-BR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 título do trabalho deverá ser igual ao do relatório final d</a:t>
            </a:r>
            <a:r>
              <a:rPr b="1" lang="pt-BR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 plano de trabalho de </a:t>
            </a:r>
            <a:r>
              <a:rPr b="1" i="0" lang="pt-BR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cada </a:t>
            </a:r>
            <a:r>
              <a:rPr b="1" lang="pt-BR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aluno</a:t>
            </a:r>
            <a:r>
              <a:rPr b="0" i="0" lang="pt-BR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pt-BR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2) Introdução 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pt-BR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3) Objetivos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pt-BR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4) Metodologia 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pt-BR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5) Resultados 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pt-BR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6) Conclusões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3"/>
          <p:cNvSpPr txBox="1"/>
          <p:nvPr/>
        </p:nvSpPr>
        <p:spPr>
          <a:xfrm>
            <a:off x="973950" y="5764775"/>
            <a:ext cx="99177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pt-BR" sz="2200" u="none" cap="none" strike="noStrike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* O template com o modelo dos slides para a apresentação está disponível </a:t>
            </a:r>
            <a:r>
              <a:rPr b="1" i="0" lang="pt-BR" sz="2200" u="sng" cap="none" strike="noStrike">
                <a:solidFill>
                  <a:schemeClr val="hlink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  <a:hlinkClick r:id="rId3"/>
              </a:rPr>
              <a:t>aqui</a:t>
            </a:r>
            <a:r>
              <a:rPr b="1" lang="pt-BR" sz="2200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b="1" i="0" lang="pt-BR" sz="2200" u="none" cap="none" strike="noStrike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baixe ou faça uma cópia para o seu </a:t>
            </a:r>
            <a:r>
              <a:rPr b="1" lang="pt-BR" sz="2200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G</a:t>
            </a:r>
            <a:r>
              <a:rPr b="1" i="0" lang="pt-BR" sz="2200" u="none" cap="none" strike="noStrike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oogle Drive</a:t>
            </a:r>
            <a:r>
              <a:rPr b="1" lang="pt-BR" sz="2200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.</a:t>
            </a:r>
            <a:endParaRPr b="1" i="0" sz="2200" u="none" cap="none" strike="noStrike">
              <a:solidFill>
                <a:schemeClr val="dk1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6" name="Google Shape;126;p3"/>
          <p:cNvCxnSpPr/>
          <p:nvPr/>
        </p:nvCxnSpPr>
        <p:spPr>
          <a:xfrm>
            <a:off x="721382" y="1908313"/>
            <a:ext cx="11264348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7" name="Google Shape;127;p3"/>
          <p:cNvPicPr preferRelativeResize="0"/>
          <p:nvPr/>
        </p:nvPicPr>
        <p:blipFill rotWithShape="1">
          <a:blip r:embed="rId4">
            <a:alphaModFix/>
          </a:blip>
          <a:srcRect b="12954" l="13764" r="12194" t="11465"/>
          <a:stretch/>
        </p:blipFill>
        <p:spPr>
          <a:xfrm>
            <a:off x="9501500" y="146450"/>
            <a:ext cx="2430623" cy="1653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4"/>
          <p:cNvSpPr txBox="1"/>
          <p:nvPr/>
        </p:nvSpPr>
        <p:spPr>
          <a:xfrm>
            <a:off x="721375" y="307836"/>
            <a:ext cx="8372100" cy="138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i="0" lang="pt-BR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ORIENTAÇÕES </a:t>
            </a:r>
            <a:endParaRPr b="1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pt-BR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Montagem da apresentação</a:t>
            </a:r>
            <a:r>
              <a:rPr b="0" i="0" lang="pt-BR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4"/>
          <p:cNvSpPr txBox="1"/>
          <p:nvPr/>
        </p:nvSpPr>
        <p:spPr>
          <a:xfrm>
            <a:off x="1001475" y="2215299"/>
            <a:ext cx="10189200" cy="11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pt-BR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Os vídeos que extrapolarem o tempo máximo de 10 minutos serão devolvidos e o aluno responsável terá até 5 dias para enviar outra produção no tempo estipulado, não havendo a possibilidade de prorrogação do prazo. 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4"/>
          <p:cNvSpPr txBox="1"/>
          <p:nvPr/>
        </p:nvSpPr>
        <p:spPr>
          <a:xfrm>
            <a:off x="1001475" y="3344050"/>
            <a:ext cx="101673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b="0" i="0" lang="pt-BR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Extensão do arquivo: preferencialmente em .mp4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b="0" i="0" lang="pt-BR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Resolução: 1280 x 720 pixels (HD) 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b="0" i="0" lang="pt-BR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Framerate: 30 fps 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b="0" i="0" lang="pt-BR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Tamanho máximo de arquivo: até 1 Gigabyte </a:t>
            </a:r>
            <a:endParaRPr b="0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b="0" i="0" lang="pt-BR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Iluminação: de preferência, de frente para o rosto durante a gravação 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b="0" i="0" lang="pt-BR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Enquadramento: utilizar o plano médio no enquadramento, observando o teto para não cortar cabeça </a:t>
            </a:r>
            <a:endParaRPr b="0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b="0" i="0" lang="pt-BR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Som: ambiente sem ruídos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5" name="Google Shape;135;p4"/>
          <p:cNvCxnSpPr/>
          <p:nvPr/>
        </p:nvCxnSpPr>
        <p:spPr>
          <a:xfrm>
            <a:off x="721382" y="1908313"/>
            <a:ext cx="11264348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6" name="Google Shape;136;p4"/>
          <p:cNvPicPr preferRelativeResize="0"/>
          <p:nvPr/>
        </p:nvPicPr>
        <p:blipFill rotWithShape="1">
          <a:blip r:embed="rId3">
            <a:alphaModFix/>
          </a:blip>
          <a:srcRect b="12954" l="13764" r="12194" t="11465"/>
          <a:stretch/>
        </p:blipFill>
        <p:spPr>
          <a:xfrm>
            <a:off x="9501500" y="146450"/>
            <a:ext cx="2430623" cy="1653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ab25e1ddba_0_5"/>
          <p:cNvSpPr txBox="1"/>
          <p:nvPr/>
        </p:nvSpPr>
        <p:spPr>
          <a:xfrm>
            <a:off x="721375" y="307836"/>
            <a:ext cx="8372100" cy="138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i="0" lang="pt-BR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ORIENTAÇÕES </a:t>
            </a:r>
            <a:endParaRPr b="1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pt-BR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Montagem da apresentação</a:t>
            </a:r>
            <a:r>
              <a:rPr b="0" i="0" lang="pt-BR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2" name="Google Shape;142;gab25e1ddba_0_5"/>
          <p:cNvCxnSpPr/>
          <p:nvPr/>
        </p:nvCxnSpPr>
        <p:spPr>
          <a:xfrm>
            <a:off x="721382" y="1908313"/>
            <a:ext cx="112644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43" name="Google Shape;143;gab25e1ddba_0_5"/>
          <p:cNvSpPr txBox="1"/>
          <p:nvPr/>
        </p:nvSpPr>
        <p:spPr>
          <a:xfrm>
            <a:off x="979725" y="2246777"/>
            <a:ext cx="10188900" cy="36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pt-BR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Os trabalhos deverão ser editados sobre Templates, específicos para este CONGRESSO, disponíveis nos links: </a:t>
            </a:r>
            <a:endParaRPr b="0" i="0" sz="2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t/>
            </a:r>
            <a:endParaRPr b="0" i="0" sz="2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7465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Char char="-"/>
            </a:pPr>
            <a:r>
              <a:rPr b="0" i="0" lang="pt-BR" sz="23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https://youtu.be/r89V72vKy-g</a:t>
            </a:r>
            <a:endParaRPr b="0" i="0" sz="2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7465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Char char="-"/>
            </a:pPr>
            <a:r>
              <a:rPr b="0" i="0" lang="pt-BR" sz="23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https://youtu.be/c0vtEhQlFuI</a:t>
            </a:r>
            <a:endParaRPr b="0" i="0" sz="2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7465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Char char="-"/>
            </a:pPr>
            <a:r>
              <a:rPr b="0" i="0" lang="pt-BR" sz="23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https://youtu.be/xGD4kfvWows</a:t>
            </a:r>
            <a:endParaRPr b="0" i="0" sz="2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7465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Char char="-"/>
            </a:pPr>
            <a:r>
              <a:rPr b="0" i="0" lang="pt-BR" sz="23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https://youtu.be/jHD4Ysc0WHk</a:t>
            </a:r>
            <a:endParaRPr b="0" i="0" sz="2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t/>
            </a:r>
            <a:endParaRPr b="0" i="0" sz="2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4" name="Google Shape;144;gab25e1ddba_0_5"/>
          <p:cNvPicPr preferRelativeResize="0"/>
          <p:nvPr/>
        </p:nvPicPr>
        <p:blipFill rotWithShape="1">
          <a:blip r:embed="rId7">
            <a:alphaModFix/>
          </a:blip>
          <a:srcRect b="12954" l="13764" r="12194" t="11465"/>
          <a:stretch/>
        </p:blipFill>
        <p:spPr>
          <a:xfrm>
            <a:off x="9501500" y="146450"/>
            <a:ext cx="2430623" cy="1653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5"/>
          <p:cNvSpPr txBox="1"/>
          <p:nvPr/>
        </p:nvSpPr>
        <p:spPr>
          <a:xfrm>
            <a:off x="950025" y="400677"/>
            <a:ext cx="7515000" cy="13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i="0" lang="pt-BR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ORIENTAÇÕES </a:t>
            </a:r>
            <a:endParaRPr b="1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i="0" lang="pt-BR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Montagem da Gravação dos vídeos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5"/>
          <p:cNvSpPr txBox="1"/>
          <p:nvPr/>
        </p:nvSpPr>
        <p:spPr>
          <a:xfrm>
            <a:off x="1254825" y="2189075"/>
            <a:ext cx="8052300" cy="19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pt-BR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Sugestões de Plataforma de Gravação do vídeo: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➔"/>
            </a:pPr>
            <a:r>
              <a:rPr b="0" i="0" lang="pt-BR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Zoom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➔"/>
            </a:pPr>
            <a:r>
              <a:rPr b="0" i="0" lang="pt-BR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Google Meet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➔"/>
            </a:pPr>
            <a:r>
              <a:rPr b="0" i="0" lang="pt-BR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Microsoft PowerPoint 365 - na versão desktop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5"/>
          <p:cNvSpPr txBox="1"/>
          <p:nvPr/>
        </p:nvSpPr>
        <p:spPr>
          <a:xfrm>
            <a:off x="1254825" y="4153271"/>
            <a:ext cx="10581000" cy="17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810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b="0" i="0" lang="pt-BR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Os vídeos deverão obrigatoriamente ser gravados pelo apresentador.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b="0" i="0" lang="pt-BR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apresentação deverá conter a projeção do trabalho em sincronia com a imagem do apresentador com sua câmera e áudios ativados simultaneamente.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b="0" i="0" lang="pt-BR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Não serão permitidas edições dos vídeos nem alterações após seu envio.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2" name="Google Shape;152;p5"/>
          <p:cNvCxnSpPr/>
          <p:nvPr/>
        </p:nvCxnSpPr>
        <p:spPr>
          <a:xfrm>
            <a:off x="721382" y="1908313"/>
            <a:ext cx="11264348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3" name="Google Shape;153;p5"/>
          <p:cNvPicPr preferRelativeResize="0"/>
          <p:nvPr/>
        </p:nvPicPr>
        <p:blipFill rotWithShape="1">
          <a:blip r:embed="rId3">
            <a:alphaModFix/>
          </a:blip>
          <a:srcRect b="12954" l="13764" r="12194" t="11465"/>
          <a:stretch/>
        </p:blipFill>
        <p:spPr>
          <a:xfrm>
            <a:off x="9501500" y="146450"/>
            <a:ext cx="2430623" cy="1653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2020-11-12T14:09:26Z</dcterms:created>
  <dc:creator>Magna suzana</dc:creator>
</cp:coreProperties>
</file>